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8CB8-22D0-4A49-81B1-3D8BCAAFF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Initiatives/ Strategies to resolve socioeconomic issues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CA81C0-BA03-4504-A368-C73F011FFF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025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84E4-4CE9-4AD7-8BB6-023C3C9C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of the proportion of persons living in poverty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931F5-FE0D-45B0-AA5B-BCD4142E9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754561"/>
          </a:xfrm>
        </p:spPr>
        <p:txBody>
          <a:bodyPr>
            <a:normAutofit/>
          </a:bodyPr>
          <a:lstStyle/>
          <a:p>
            <a:r>
              <a:rPr lang="en-US" dirty="0"/>
              <a:t>Utilization of programs and policies that make food, housing, healthcare readily available</a:t>
            </a:r>
          </a:p>
          <a:p>
            <a:r>
              <a:rPr lang="en-US" dirty="0"/>
              <a:t>Policy- Health Center Program Statute: Section 330 of the Public Health Service Act (42 U.S.C 254b)</a:t>
            </a:r>
          </a:p>
          <a:p>
            <a:endParaRPr lang="en-US" dirty="0"/>
          </a:p>
          <a:p>
            <a:pPr lvl="1"/>
            <a:r>
              <a:rPr lang="en-US" dirty="0"/>
              <a:t>Provides grants for health centers either through staff and supporting through contracts or cooperative arrangements</a:t>
            </a:r>
          </a:p>
          <a:p>
            <a:pPr lvl="1"/>
            <a:r>
              <a:rPr lang="en-US" dirty="0"/>
              <a:t>Health Resources and Services Administration (HRSA)- largest system of primary and preventative care to millions of patients regardless of ability to pay</a:t>
            </a:r>
          </a:p>
          <a:p>
            <a:pPr lvl="1"/>
            <a:r>
              <a:rPr lang="en-US" dirty="0"/>
              <a:t>Serves population of medically underserved</a:t>
            </a:r>
          </a:p>
          <a:p>
            <a:pPr marL="457200" lvl="1" indent="0">
              <a:buNone/>
            </a:pPr>
            <a:r>
              <a:rPr lang="en-US" dirty="0"/>
              <a:t>	migratory and seasonal agricultural workers</a:t>
            </a:r>
          </a:p>
          <a:p>
            <a:pPr marL="457200" lvl="1" indent="0">
              <a:buNone/>
            </a:pPr>
            <a:r>
              <a:rPr lang="en-US" dirty="0"/>
              <a:t>	homeless</a:t>
            </a:r>
          </a:p>
          <a:p>
            <a:pPr marL="457200" lvl="1" indent="0">
              <a:buNone/>
            </a:pPr>
            <a:r>
              <a:rPr lang="en-US" dirty="0"/>
              <a:t>	residents of public housing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682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31AEC-8F90-41D6-BA91-60740AE5F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Assistance to help earn steady income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8B01B-8762-4CBB-B355-AF91E09AB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Employment programs that provide</a:t>
            </a:r>
          </a:p>
          <a:p>
            <a:pPr lvl="1"/>
            <a:r>
              <a:rPr lang="en-US" dirty="0"/>
              <a:t>Career counseling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Educational opportunities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Temporary Assistance for Needy Families (TANF) Program</a:t>
            </a:r>
          </a:p>
          <a:p>
            <a:pPr marL="457200" lvl="1" indent="0">
              <a:buNone/>
            </a:pPr>
            <a:r>
              <a:rPr lang="en-US" dirty="0"/>
              <a:t>Funds available for cash assistance, job training, job placement, education, supportive services such as child care </a:t>
            </a:r>
          </a:p>
        </p:txBody>
      </p:sp>
    </p:spTree>
    <p:extLst>
      <p:ext uri="{BB962C8B-B14F-4D97-AF65-F5344CB8AC3E}">
        <p14:creationId xmlns:p14="http://schemas.microsoft.com/office/powerpoint/2010/main" val="309781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9A231-5F33-4DAC-95BF-12B815591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Nurse’s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BD4F8-B3ED-4C27-A89B-BADA4C9CB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Assist patients when hospitalized to meet with social workers for follow up care</a:t>
            </a:r>
          </a:p>
          <a:p>
            <a:r>
              <a:rPr lang="en-US" dirty="0"/>
              <a:t>Implement community groups to educate underserved communities of available programs for assistance</a:t>
            </a:r>
          </a:p>
          <a:p>
            <a:r>
              <a:rPr lang="en-US" dirty="0"/>
              <a:t>Volunteer and/or partner with local foodbanks</a:t>
            </a:r>
          </a:p>
          <a:p>
            <a:r>
              <a:rPr lang="en-US" dirty="0"/>
              <a:t>Partner with schools to assist in educating children and parents about health opportunities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430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19C65-B3A7-45DB-8438-983F96348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718417" cy="1320800"/>
          </a:xfrm>
        </p:spPr>
        <p:txBody>
          <a:bodyPr>
            <a:normAutofit fontScale="90000"/>
          </a:bodyPr>
          <a:lstStyle/>
          <a:p>
            <a:r>
              <a:rPr lang="en-GB" dirty="0"/>
              <a:t>Reasons why it is important to follow-up with an evaluation of the effectiveness of these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ED9BE-CE52-42E8-B003-B2706BE4A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997477"/>
            <a:ext cx="9292289" cy="4616388"/>
          </a:xfrm>
        </p:spPr>
        <p:txBody>
          <a:bodyPr>
            <a:normAutofit/>
          </a:bodyPr>
          <a:lstStyle/>
          <a:p>
            <a:r>
              <a:rPr lang="en-GB" sz="2400" dirty="0"/>
              <a:t>Evaluation of effectiveness of initiatives focus on ensuring that everything is in order and follows an outlined approach.</a:t>
            </a:r>
          </a:p>
          <a:p>
            <a:r>
              <a:rPr lang="en-GB" sz="2400" dirty="0"/>
              <a:t>Some of the key reasons  in following up  with an evaluation include:</a:t>
            </a:r>
          </a:p>
          <a:p>
            <a:pPr lvl="3"/>
            <a:r>
              <a:rPr lang="en-GB" sz="2000" dirty="0"/>
              <a:t>Contributes to promoting public accountability.</a:t>
            </a:r>
          </a:p>
          <a:p>
            <a:pPr lvl="3"/>
            <a:r>
              <a:rPr lang="en-GB" sz="2000" dirty="0"/>
              <a:t>provide the necessary data to guide strategic planning.</a:t>
            </a:r>
          </a:p>
          <a:p>
            <a:pPr lvl="3"/>
            <a:r>
              <a:rPr lang="en-GB" sz="2000" dirty="0"/>
              <a:t> To design and implement programmes and projects</a:t>
            </a:r>
          </a:p>
          <a:p>
            <a:pPr lvl="3"/>
            <a:r>
              <a:rPr lang="en-GB" sz="2000" dirty="0"/>
              <a:t>To allocate, and re-allocate resources in better ways.</a:t>
            </a:r>
          </a:p>
          <a:p>
            <a:pPr lvl="3"/>
            <a:r>
              <a:rPr lang="en-GB" sz="2000" dirty="0"/>
              <a:t>Decide where to allocate new resources.</a:t>
            </a:r>
          </a:p>
          <a:p>
            <a:pPr marL="0" indent="0" algn="r">
              <a:buNone/>
            </a:pPr>
            <a:r>
              <a:rPr lang="en-GB" dirty="0"/>
              <a:t>(Schaumberg et al. 2018).</a:t>
            </a:r>
          </a:p>
        </p:txBody>
      </p:sp>
    </p:spTree>
    <p:extLst>
      <p:ext uri="{BB962C8B-B14F-4D97-AF65-F5344CB8AC3E}">
        <p14:creationId xmlns:p14="http://schemas.microsoft.com/office/powerpoint/2010/main" val="125768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9E99-BD25-4F64-A523-010B5E486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the effectiveness of these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19226-1E36-4C4A-8C3B-09C0763A3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5534"/>
            <a:ext cx="8596668" cy="4864963"/>
          </a:xfrm>
        </p:spPr>
        <p:txBody>
          <a:bodyPr>
            <a:normAutofit/>
          </a:bodyPr>
          <a:lstStyle/>
          <a:p>
            <a:r>
              <a:rPr lang="en-GB" sz="2400" dirty="0"/>
              <a:t>Evaluation of the effectiveness of initiatives present a broader basis within which it would be possible to achieve the intended goals. The fundamental ways to have a successful assessment include:</a:t>
            </a:r>
          </a:p>
          <a:p>
            <a:pPr lvl="2"/>
            <a:r>
              <a:rPr lang="en-GB" sz="2400" dirty="0"/>
              <a:t>Identification of  key stakeholders and what they care about</a:t>
            </a:r>
          </a:p>
          <a:p>
            <a:pPr lvl="2"/>
            <a:r>
              <a:rPr lang="en-GB" sz="2400" dirty="0"/>
              <a:t>Focus the evaluation design. This would involve understanding what the evaluation aims to accomplish, how it will do so, and how the findings will be used (María-</a:t>
            </a:r>
            <a:r>
              <a:rPr lang="en-GB" sz="2400" dirty="0" err="1"/>
              <a:t>Ángeles</a:t>
            </a:r>
            <a:r>
              <a:rPr lang="en-GB" sz="2400" dirty="0"/>
              <a:t> et al., 2021).</a:t>
            </a:r>
          </a:p>
        </p:txBody>
      </p:sp>
    </p:spTree>
    <p:extLst>
      <p:ext uri="{BB962C8B-B14F-4D97-AF65-F5344CB8AC3E}">
        <p14:creationId xmlns:p14="http://schemas.microsoft.com/office/powerpoint/2010/main" val="146330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20642-BEC9-4414-85ED-99B71F9E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7860"/>
            <a:ext cx="8596668" cy="85521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7CD58-5824-46A6-A965-E3C87D3E2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03177"/>
            <a:ext cx="9389944" cy="5699464"/>
          </a:xfrm>
        </p:spPr>
        <p:txBody>
          <a:bodyPr>
            <a:normAutofit lnSpcReduction="10000"/>
          </a:bodyPr>
          <a:lstStyle/>
          <a:p>
            <a:r>
              <a:rPr lang="en-GB" dirty="0"/>
              <a:t>María-</a:t>
            </a:r>
            <a:r>
              <a:rPr lang="en-GB" dirty="0" err="1"/>
              <a:t>Ángeles</a:t>
            </a:r>
            <a:r>
              <a:rPr lang="en-GB" dirty="0"/>
              <a:t>, S., </a:t>
            </a:r>
            <a:r>
              <a:rPr lang="en-GB" dirty="0" err="1"/>
              <a:t>Maqueda</a:t>
            </a:r>
            <a:r>
              <a:rPr lang="en-GB" dirty="0"/>
              <a:t>, J., Francisco, M., María-Jesús, S., &amp; María-Dolores, S. (2021). Evaluation of the Effectiveness of Workplace Health Promotion Programs from 2000 to 2020: Literature Review. </a:t>
            </a:r>
            <a:r>
              <a:rPr lang="en-GB" i="1" dirty="0"/>
              <a:t>Open Journal of Preventive Medicine</a:t>
            </a:r>
            <a:r>
              <a:rPr lang="en-GB" dirty="0"/>
              <a:t>, </a:t>
            </a:r>
            <a:r>
              <a:rPr lang="en-GB" i="1" dirty="0"/>
              <a:t>11</a:t>
            </a:r>
            <a:r>
              <a:rPr lang="en-GB" dirty="0"/>
              <a:t>(4), 113-131.</a:t>
            </a:r>
          </a:p>
          <a:p>
            <a:r>
              <a:rPr lang="en-GB" i="1" dirty="0"/>
              <a:t>Healthy people 2020</a:t>
            </a:r>
            <a:r>
              <a:rPr lang="en-GB" dirty="0"/>
              <a:t>. Healthy People 2020 | Healthy People 2020. (n.d.). https://www.healthypeople.gov/2020/default/aspx. </a:t>
            </a:r>
          </a:p>
          <a:p>
            <a:r>
              <a:rPr lang="en-GB" i="1" dirty="0"/>
              <a:t>Bureau of primary health care</a:t>
            </a:r>
            <a:r>
              <a:rPr lang="en-GB" dirty="0"/>
              <a:t>. Bureau of Primary Health Care. (n.d.). https://bphc.hrsa.gov/. </a:t>
            </a:r>
          </a:p>
          <a:p>
            <a:r>
              <a:rPr lang="en-GB" i="1" dirty="0"/>
              <a:t>Economic stability evidence-based resources</a:t>
            </a:r>
            <a:r>
              <a:rPr lang="en-GB" dirty="0"/>
              <a:t>. Economic Stability - Evidence-Based Resources - Healthy People 2030. (n.d.). https://health.gov/healthypeople/objectives-and-data/browse-objectives/economic-stability/evidence-based-resources. </a:t>
            </a:r>
          </a:p>
          <a:p>
            <a:r>
              <a:rPr lang="en-GB" dirty="0"/>
              <a:t>Schaumberg, D. A., McDonald, L., Shah, S., Stokes, M., Nordstrom, B. L., &amp; </a:t>
            </a:r>
            <a:r>
              <a:rPr lang="en-GB" dirty="0" err="1"/>
              <a:t>Ramagopalan</a:t>
            </a:r>
            <a:r>
              <a:rPr lang="en-GB" dirty="0"/>
              <a:t>, S. V. (2018). Evaluation of comparative effectiveness research: a practical tool. </a:t>
            </a:r>
            <a:r>
              <a:rPr lang="en-GB" i="1" dirty="0"/>
              <a:t>Journal of comparative effectiveness research</a:t>
            </a:r>
            <a:r>
              <a:rPr lang="en-GB" dirty="0"/>
              <a:t>, </a:t>
            </a:r>
            <a:r>
              <a:rPr lang="en-GB" i="1" dirty="0"/>
              <a:t>7</a:t>
            </a:r>
            <a:r>
              <a:rPr lang="en-GB" dirty="0"/>
              <a:t>(5), 503-515.</a:t>
            </a:r>
          </a:p>
          <a:p>
            <a:r>
              <a:rPr lang="en-GB" i="1" dirty="0"/>
              <a:t>Strengthening </a:t>
            </a:r>
            <a:r>
              <a:rPr lang="en-GB" i="1" dirty="0" err="1"/>
              <a:t>tanf</a:t>
            </a:r>
            <a:r>
              <a:rPr lang="en-GB" i="1" dirty="0"/>
              <a:t> outcomes by developing two-generation approaches to build economic security</a:t>
            </a:r>
            <a:r>
              <a:rPr lang="en-GB" dirty="0"/>
              <a:t>. The Administration for Children and Families. (n.d.). https://www.acf.hhs.gov/ofa/policy-guidance/strengthening-tanf-outcomes-developing-two-generation-approaches-build-economic.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5095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</TotalTime>
  <Words>623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Initiatives/ Strategies to resolve socioeconomic issues</vt:lpstr>
      <vt:lpstr>Reduction of the proportion of persons living in poverty</vt:lpstr>
      <vt:lpstr>Assistance to help earn steady income </vt:lpstr>
      <vt:lpstr>Nurse’s role</vt:lpstr>
      <vt:lpstr>Reasons why it is important to follow-up with an evaluation of the effectiveness of these initiatives</vt:lpstr>
      <vt:lpstr>Evaluation of the effectiveness of these initiatives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Initiatives/ Strategies to resolve socioeconomic issues</dc:title>
  <dc:creator>Mary Perez Bermudez</dc:creator>
  <cp:lastModifiedBy>kelvi</cp:lastModifiedBy>
  <cp:revision>16</cp:revision>
  <dcterms:created xsi:type="dcterms:W3CDTF">2021-08-02T03:30:17Z</dcterms:created>
  <dcterms:modified xsi:type="dcterms:W3CDTF">2021-08-03T08:33:48Z</dcterms:modified>
</cp:coreProperties>
</file>